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handoutMasterIdLst>
    <p:handoutMasterId r:id="rId24"/>
  </p:handoutMasterIdLst>
  <p:sldIdLst>
    <p:sldId id="547" r:id="rId2"/>
    <p:sldId id="550" r:id="rId3"/>
    <p:sldId id="558" r:id="rId4"/>
    <p:sldId id="614" r:id="rId5"/>
    <p:sldId id="615" r:id="rId6"/>
    <p:sldId id="616" r:id="rId7"/>
    <p:sldId id="624" r:id="rId8"/>
    <p:sldId id="617" r:id="rId9"/>
    <p:sldId id="619" r:id="rId10"/>
    <p:sldId id="620" r:id="rId11"/>
    <p:sldId id="597" r:id="rId12"/>
    <p:sldId id="621" r:id="rId13"/>
    <p:sldId id="604" r:id="rId14"/>
    <p:sldId id="623" r:id="rId15"/>
    <p:sldId id="622" r:id="rId16"/>
    <p:sldId id="625" r:id="rId17"/>
    <p:sldId id="626" r:id="rId18"/>
    <p:sldId id="562" r:id="rId19"/>
    <p:sldId id="554" r:id="rId20"/>
    <p:sldId id="552" r:id="rId21"/>
    <p:sldId id="553" r:id="rId2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5" d="100"/>
          <a:sy n="55" d="100"/>
        </p:scale>
        <p:origin x="-84" y="-360"/>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37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05/10/2018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10/5/2018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a:t>
            </a:r>
            <a:r>
              <a:rPr lang="en-US" sz="1100" b="0" kern="0" smtClean="0">
                <a:solidFill>
                  <a:srgbClr val="FFFFFF"/>
                </a:solidFill>
                <a:latin typeface="Georgia" panose="02040502050405020303" pitchFamily="18" charset="0"/>
                <a:ea typeface="ＭＳ Ｐゴシック" charset="-128"/>
                <a:cs typeface="Arial" pitchFamily="34" charset="0"/>
              </a:rPr>
              <a:t>Hiren Patel, </a:t>
            </a:r>
            <a:r>
              <a:rPr lang="en-US" sz="1100" b="0" kern="0" dirty="0" smtClean="0">
                <a:solidFill>
                  <a:srgbClr val="FFFFFF"/>
                </a:solidFill>
                <a:latin typeface="Georgia" panose="02040502050405020303" pitchFamily="18" charset="0"/>
                <a:ea typeface="ＭＳ Ｐゴシック" charset="-128"/>
                <a:cs typeface="Arial" pitchFamily="34" charset="0"/>
              </a:rPr>
              <a:t>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a:solidFill>
                  <a:srgbClr val="FFFFFF"/>
                </a:solidFill>
                <a:latin typeface="Georgia" panose="02040502050405020303" pitchFamily="18" charset="0"/>
                <a:ea typeface="ＭＳ Ｐゴシック" charset="-128"/>
                <a:cs typeface="Arial" pitchFamily="34" charset="0"/>
              </a:rPr>
              <a:t>Wilhelm </a:t>
            </a:r>
            <a:r>
              <a:rPr lang="en-US" sz="1100" b="0" kern="0" smtClean="0">
                <a:solidFill>
                  <a:srgbClr val="FFFFFF"/>
                </a:solidFill>
                <a:latin typeface="Georgia" panose="02040502050405020303" pitchFamily="18" charset="0"/>
                <a:ea typeface="ＭＳ Ｐゴシック" charset="-128"/>
                <a:cs typeface="Arial" pitchFamily="34" charset="0"/>
              </a:rPr>
              <a:t>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Main memory</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Main memory</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Today:</a:t>
            </a:r>
          </a:p>
          <a:p>
            <a:pPr lvl="1"/>
            <a:r>
              <a:rPr lang="en-CA" dirty="0" smtClean="0"/>
              <a:t>Most processors  have 64-bit addresses</a:t>
            </a:r>
          </a:p>
          <a:p>
            <a:pPr lvl="1"/>
            <a:r>
              <a:rPr lang="en-CA" dirty="0" smtClean="0"/>
              <a:t>Many microcontrollers have 32-bit addresses</a:t>
            </a:r>
          </a:p>
          <a:p>
            <a:pPr lvl="1"/>
            <a:r>
              <a:rPr lang="en-CA" dirty="0" smtClean="0"/>
              <a:t>Smaller microcontrollers may have 24-bit or 16-bit addresses</a:t>
            </a:r>
          </a:p>
          <a:p>
            <a:endParaRPr lang="en-CA" dirty="0"/>
          </a:p>
          <a:p>
            <a:r>
              <a:rPr lang="en-CA" dirty="0" smtClean="0"/>
              <a:t>Each of these are multiples of 8 bits</a:t>
            </a:r>
          </a:p>
          <a:p>
            <a:pPr lvl="1"/>
            <a:r>
              <a:rPr lang="en-CA" dirty="0" smtClean="0"/>
              <a:t>A 64-bit address occupies 8 bytes</a:t>
            </a:r>
          </a:p>
          <a:p>
            <a:pPr lvl="1"/>
            <a:r>
              <a:rPr lang="en-CA" dirty="0" smtClean="0"/>
              <a:t>A 32-bit address occupies 4 bytes</a:t>
            </a:r>
          </a:p>
          <a:p>
            <a:pPr lvl="1"/>
            <a:r>
              <a:rPr lang="en-CA" dirty="0" smtClean="0"/>
              <a:t>A 24-bit address occupies 3 bytes</a:t>
            </a:r>
          </a:p>
          <a:p>
            <a:pPr lvl="1"/>
            <a:endParaRPr lang="en-CA" dirty="0"/>
          </a:p>
          <a:p>
            <a:r>
              <a:rPr lang="en-CA" dirty="0" smtClean="0"/>
              <a:t>Thus, we may represent a</a:t>
            </a:r>
          </a:p>
          <a:p>
            <a:pPr marL="742950" lvl="2" indent="-342900">
              <a:buFont typeface="Arial" panose="020B0604020202020204" pitchFamily="34" charset="0"/>
              <a:buChar char="•"/>
            </a:pPr>
            <a:r>
              <a:rPr lang="en-CA" dirty="0" smtClean="0"/>
              <a:t>64-bit </a:t>
            </a:r>
            <a:r>
              <a:rPr lang="en-CA" dirty="0"/>
              <a:t>address </a:t>
            </a:r>
            <a:r>
              <a:rPr lang="en-CA" dirty="0" smtClean="0"/>
              <a:t>with 16 hexadecimal numbers</a:t>
            </a:r>
          </a:p>
          <a:p>
            <a:pPr marL="742950" lvl="2" indent="-342900">
              <a:buFont typeface="Arial" panose="020B0604020202020204" pitchFamily="34" charset="0"/>
              <a:buChar char="•"/>
            </a:pPr>
            <a:r>
              <a:rPr lang="en-CA" dirty="0" smtClean="0"/>
              <a:t>32-bit address with   8 hexadecimal numbers</a:t>
            </a:r>
          </a:p>
          <a:p>
            <a:pPr marL="742950" lvl="2" indent="-342900">
              <a:buFont typeface="Arial" panose="020B0604020202020204" pitchFamily="34" charset="0"/>
              <a:buChar char="•"/>
            </a:pPr>
            <a:r>
              <a:rPr lang="en-CA" dirty="0" smtClean="0"/>
              <a:t>24-bit address with   6 hexadecimal numbers</a:t>
            </a:r>
            <a:endParaRPr lang="en-CA" dirty="0"/>
          </a:p>
          <a:p>
            <a:endParaRPr lang="en-CA" dirty="0" smtClean="0"/>
          </a:p>
        </p:txBody>
      </p:sp>
    </p:spTree>
    <p:extLst>
      <p:ext uri="{BB962C8B-B14F-4D97-AF65-F5344CB8AC3E}">
        <p14:creationId xmlns:p14="http://schemas.microsoft.com/office/powerpoint/2010/main" val="349979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Thus, an address on your 64-bit desk- or lap-top computer may look like:</a:t>
            </a:r>
          </a:p>
          <a:p>
            <a:pPr marL="0" indent="0" algn="ctr">
              <a:buNone/>
            </a:pPr>
            <a:r>
              <a:rPr lang="en-CA" dirty="0" smtClean="0">
                <a:latin typeface="Consolas" panose="020B0609020204030204" pitchFamily="49" charset="0"/>
                <a:cs typeface="Consolas" panose="020B0609020204030204" pitchFamily="49" charset="0"/>
              </a:rPr>
              <a:t>0x0000839d542a8b38</a:t>
            </a:r>
            <a:endParaRPr lang="en-CA" dirty="0">
              <a:latin typeface="Consolas" panose="020B0609020204030204" pitchFamily="49" charset="0"/>
              <a:cs typeface="Consolas" panose="020B0609020204030204" pitchFamily="49" charset="0"/>
            </a:endParaRPr>
          </a:p>
          <a:p>
            <a:pPr marL="0" indent="0" algn="ctr">
              <a:buNone/>
            </a:pPr>
            <a:endParaRPr lang="en-CA" dirty="0">
              <a:latin typeface="Consolas" panose="020B0609020204030204" pitchFamily="49" charset="0"/>
              <a:cs typeface="Consolas" panose="020B0609020204030204" pitchFamily="49" charset="0"/>
            </a:endParaRPr>
          </a:p>
          <a:p>
            <a:r>
              <a:rPr lang="en-CA" dirty="0" smtClean="0"/>
              <a:t>The address of the next byte would be</a:t>
            </a:r>
            <a:endParaRPr lang="en-CA" dirty="0"/>
          </a:p>
          <a:p>
            <a:pPr marL="0" indent="0" algn="ctr">
              <a:buNone/>
            </a:pPr>
            <a:r>
              <a:rPr lang="en-CA" dirty="0" smtClean="0">
                <a:latin typeface="Consolas" panose="020B0609020204030204" pitchFamily="49" charset="0"/>
                <a:cs typeface="Consolas" panose="020B0609020204030204" pitchFamily="49" charset="0"/>
              </a:rPr>
              <a:t>0x0000839d542a8b39</a:t>
            </a:r>
            <a:endParaRPr lang="en-CA" dirty="0">
              <a:latin typeface="Consolas" panose="020B0609020204030204" pitchFamily="49" charset="0"/>
              <a:cs typeface="Consolas" panose="020B0609020204030204" pitchFamily="49" charset="0"/>
            </a:endParaRPr>
          </a:p>
          <a:p>
            <a:endParaRPr lang="en-CA" dirty="0" smtClean="0"/>
          </a:p>
          <a:p>
            <a:r>
              <a:rPr lang="en-CA" dirty="0" smtClean="0"/>
              <a:t>An address on a 32-bit computer might look like:</a:t>
            </a:r>
            <a:endParaRPr lang="en-CA" dirty="0"/>
          </a:p>
          <a:p>
            <a:pPr marL="0" indent="0" algn="ctr">
              <a:buNone/>
            </a:pPr>
            <a:r>
              <a:rPr lang="en-CA" dirty="0" smtClean="0">
                <a:latin typeface="Consolas" panose="020B0609020204030204" pitchFamily="49" charset="0"/>
                <a:cs typeface="Consolas" panose="020B0609020204030204" pitchFamily="49" charset="0"/>
              </a:rPr>
              <a:t>0x0e518a93</a:t>
            </a:r>
            <a:endParaRPr lang="en-CA" dirty="0">
              <a:latin typeface="Consolas" panose="020B0609020204030204" pitchFamily="49" charset="0"/>
              <a:cs typeface="Consolas" panose="020B0609020204030204" pitchFamily="49" charset="0"/>
            </a:endParaRPr>
          </a:p>
          <a:p>
            <a:pPr marL="0" indent="0" algn="ctr">
              <a:buNone/>
            </a:pPr>
            <a:endParaRPr lang="en-CA" dirty="0">
              <a:latin typeface="Consolas" panose="020B0609020204030204" pitchFamily="49" charset="0"/>
              <a:cs typeface="Consolas" panose="020B0609020204030204" pitchFamily="49" charset="0"/>
            </a:endParaRPr>
          </a:p>
          <a:p>
            <a:pPr marL="0" indent="0" algn="ctr">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9671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If we are showing a block of bytes in memory, each byte will be listed with its address</a:t>
            </a:r>
          </a:p>
          <a:p>
            <a:pPr lvl="1" algn="l"/>
            <a:r>
              <a:rPr lang="en-CA" dirty="0" smtClean="0"/>
              <a:t>In  general,  the  addresses</a:t>
            </a:r>
            <a:br>
              <a:rPr lang="en-CA" dirty="0" smtClean="0"/>
            </a:br>
            <a:r>
              <a:rPr lang="en-CA" dirty="0" smtClean="0"/>
              <a:t>are not significant</a:t>
            </a:r>
          </a:p>
          <a:p>
            <a:pPr lvl="1" algn="l"/>
            <a:r>
              <a:rPr lang="en-CA" dirty="0" smtClean="0"/>
              <a:t>What is  important  is what</a:t>
            </a:r>
            <a:br>
              <a:rPr lang="en-CA" dirty="0" smtClean="0"/>
            </a:br>
            <a:r>
              <a:rPr lang="en-CA" dirty="0" smtClean="0"/>
              <a:t>we store at those addresses</a:t>
            </a:r>
            <a:endParaRPr lang="en-CA" dirty="0">
              <a:latin typeface="Consolas" panose="020B0609020204030204" pitchFamily="49" charset="0"/>
              <a:cs typeface="Consolas" panose="020B0609020204030204" pitchFamily="49" charset="0"/>
            </a:endParaRPr>
          </a:p>
          <a:p>
            <a:pPr marL="0" indent="0" algn="ctr">
              <a:buNone/>
            </a:pPr>
            <a:endParaRPr lang="en-CA" dirty="0" smtClean="0">
              <a:latin typeface="Consolas" panose="020B0609020204030204" pitchFamily="49" charset="0"/>
              <a:cs typeface="Consolas" panose="020B0609020204030204" pitchFamily="49" charset="0"/>
            </a:endParaRPr>
          </a:p>
        </p:txBody>
      </p:sp>
      <p:pic>
        <p:nvPicPr>
          <p:cNvPr id="5122" name="Picture 2" descr="C:\Users\dwharder\Desktop\mem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132856"/>
            <a:ext cx="2112269" cy="4535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88224" y="4521894"/>
            <a:ext cx="2416046" cy="923330"/>
          </a:xfrm>
          <a:prstGeom prst="rect">
            <a:avLst/>
          </a:prstGeom>
        </p:spPr>
        <p:txBody>
          <a:bodyPr wrap="none">
            <a:spAutoFit/>
          </a:bodyPr>
          <a:lstStyle/>
          <a:p>
            <a:r>
              <a:rPr lang="en-CA" dirty="0" smtClean="0">
                <a:solidFill>
                  <a:srgbClr val="0070C0"/>
                </a:solidFill>
                <a:latin typeface="Georgia" panose="02040502050405020303" pitchFamily="18" charset="0"/>
              </a:rPr>
              <a:t>If you care:   these are</a:t>
            </a:r>
          </a:p>
          <a:p>
            <a:r>
              <a:rPr lang="en-CA" dirty="0" smtClean="0">
                <a:solidFill>
                  <a:srgbClr val="0070C0"/>
                </a:solidFill>
                <a:latin typeface="Georgia" panose="02040502050405020303" pitchFamily="18" charset="0"/>
              </a:rPr>
              <a:t>the addresses of bytes</a:t>
            </a:r>
          </a:p>
          <a:p>
            <a:r>
              <a:rPr lang="en-CA" dirty="0" smtClean="0">
                <a:solidFill>
                  <a:srgbClr val="0070C0"/>
                </a:solidFill>
                <a:latin typeface="Georgia" panose="02040502050405020303" pitchFamily="18" charset="0"/>
              </a:rPr>
              <a:t>on a 32-bit processor</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71830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You can always buy as much memory as the processor can address</a:t>
            </a:r>
          </a:p>
          <a:p>
            <a:pPr lvl="1"/>
            <a:r>
              <a:rPr lang="en-CA" dirty="0" smtClean="0"/>
              <a:t>If you buy 4 GiB of memory for a 32-bit computer, every address is associated with a byte</a:t>
            </a:r>
          </a:p>
        </p:txBody>
      </p:sp>
      <p:pic>
        <p:nvPicPr>
          <p:cNvPr id="7170" name="Picture 2" descr="C:\Users\dwharder\Desktop\memor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52936"/>
            <a:ext cx="3945644" cy="38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44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The first address is always reserved</a:t>
            </a:r>
          </a:p>
          <a:p>
            <a:pPr lvl="1"/>
            <a:r>
              <a:rPr lang="en-CA" dirty="0" smtClean="0"/>
              <a:t>We will never be able to use or access the byte at </a:t>
            </a:r>
            <a:r>
              <a:rPr lang="en-CA" dirty="0" smtClean="0">
                <a:latin typeface="Consolas" panose="020B0609020204030204" pitchFamily="49" charset="0"/>
                <a:cs typeface="Consolas" panose="020B0609020204030204" pitchFamily="49" charset="0"/>
              </a:rPr>
              <a:t>0x00000000</a:t>
            </a:r>
            <a:endParaRPr lang="en-CA" dirty="0" smtClean="0"/>
          </a:p>
          <a:p>
            <a:pPr lvl="1"/>
            <a:r>
              <a:rPr lang="en-CA" dirty="0" smtClean="0"/>
              <a:t>It is at the </a:t>
            </a:r>
            <a:r>
              <a:rPr lang="en-CA" i="1" dirty="0" smtClean="0"/>
              <a:t>top </a:t>
            </a:r>
            <a:r>
              <a:rPr lang="en-CA" dirty="0" smtClean="0"/>
              <a:t>of memory</a:t>
            </a:r>
            <a:endParaRPr lang="en-CA" dirty="0" smtClean="0">
              <a:latin typeface="Consolas" panose="020B0609020204030204" pitchFamily="49" charset="0"/>
              <a:cs typeface="Consolas" panose="020B0609020204030204" pitchFamily="49" charset="0"/>
            </a:endParaRPr>
          </a:p>
        </p:txBody>
      </p:sp>
      <p:pic>
        <p:nvPicPr>
          <p:cNvPr id="7170" name="Picture 2" descr="C:\Users\dwharder\Desktop\memor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852936"/>
            <a:ext cx="3945644" cy="38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5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Addresses</a:t>
            </a:r>
            <a:endParaRPr lang="en-CA" dirty="0"/>
          </a:p>
        </p:txBody>
      </p:sp>
      <p:sp>
        <p:nvSpPr>
          <p:cNvPr id="3" name="Content Placeholder 2"/>
          <p:cNvSpPr>
            <a:spLocks noGrp="1"/>
          </p:cNvSpPr>
          <p:nvPr>
            <p:ph idx="1"/>
          </p:nvPr>
        </p:nvSpPr>
        <p:spPr/>
        <p:txBody>
          <a:bodyPr/>
          <a:lstStyle/>
          <a:p>
            <a:r>
              <a:rPr lang="en-CA" dirty="0" smtClean="0"/>
              <a:t>On occasion, addresses will be printed without leading zeros, but you should assume they are there:</a:t>
            </a:r>
          </a:p>
          <a:p>
            <a:pPr lvl="1"/>
            <a:r>
              <a:rPr lang="en-CA" dirty="0" smtClean="0"/>
              <a:t>On a 64-bit processor, the address </a:t>
            </a:r>
            <a:r>
              <a:rPr lang="en-CA" dirty="0" smtClean="0">
                <a:latin typeface="Consolas" panose="020B0609020204030204" pitchFamily="49" charset="0"/>
                <a:cs typeface="Consolas" panose="020B0609020204030204" pitchFamily="49" charset="0"/>
              </a:rPr>
              <a:t>0x59243d48c</a:t>
            </a:r>
            <a:r>
              <a:rPr lang="en-CA" dirty="0" smtClean="0"/>
              <a:t> is actually</a:t>
            </a:r>
          </a:p>
          <a:p>
            <a:pPr marL="457200" lvl="1" indent="0" algn="ctr">
              <a:buNone/>
            </a:pPr>
            <a:r>
              <a:rPr lang="en-CA" dirty="0" smtClean="0">
                <a:latin typeface="Consolas" panose="020B0609020204030204" pitchFamily="49" charset="0"/>
                <a:cs typeface="Consolas" panose="020B0609020204030204" pitchFamily="49" charset="0"/>
              </a:rPr>
              <a:t>0x000000059243d48c</a:t>
            </a:r>
            <a:r>
              <a:rPr lang="en-CA" dirty="0" smtClean="0"/>
              <a:t> </a:t>
            </a:r>
          </a:p>
        </p:txBody>
      </p:sp>
    </p:spTree>
    <p:extLst>
      <p:ext uri="{BB962C8B-B14F-4D97-AF65-F5344CB8AC3E}">
        <p14:creationId xmlns:p14="http://schemas.microsoft.com/office/powerpoint/2010/main" val="446891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conventions</a:t>
            </a:r>
            <a:endParaRPr lang="en-CA" dirty="0"/>
          </a:p>
        </p:txBody>
      </p:sp>
      <p:sp>
        <p:nvSpPr>
          <p:cNvPr id="3" name="Content Placeholder 2"/>
          <p:cNvSpPr>
            <a:spLocks noGrp="1"/>
          </p:cNvSpPr>
          <p:nvPr>
            <p:ph idx="1"/>
          </p:nvPr>
        </p:nvSpPr>
        <p:spPr/>
        <p:txBody>
          <a:bodyPr/>
          <a:lstStyle/>
          <a:p>
            <a:r>
              <a:rPr lang="en-CA" dirty="0"/>
              <a:t>Main memory </a:t>
            </a:r>
            <a:r>
              <a:rPr lang="en-CA" dirty="0" smtClean="0"/>
              <a:t>is immediately available to the processor</a:t>
            </a:r>
            <a:endParaRPr lang="en-CA" dirty="0"/>
          </a:p>
          <a:p>
            <a:pPr lvl="1"/>
            <a:r>
              <a:rPr lang="en-CA" dirty="0" smtClean="0"/>
              <a:t>Other storage devices are referred to </a:t>
            </a:r>
            <a:r>
              <a:rPr lang="en-CA" i="1" dirty="0" smtClean="0"/>
              <a:t>auxiliary memory</a:t>
            </a:r>
            <a:r>
              <a:rPr lang="en-CA" dirty="0" smtClean="0"/>
              <a:t> </a:t>
            </a:r>
          </a:p>
          <a:p>
            <a:pPr lvl="1"/>
            <a:r>
              <a:rPr lang="en-CA" dirty="0" smtClean="0"/>
              <a:t>Data from auxiliary memory must be loaded into main memory prior to being used by the computer</a:t>
            </a:r>
            <a:endParaRPr lang="en-CA" dirty="0"/>
          </a:p>
          <a:p>
            <a:endParaRPr lang="en-CA" dirty="0" smtClean="0"/>
          </a:p>
          <a:p>
            <a:r>
              <a:rPr lang="en-CA" dirty="0" smtClean="0"/>
              <a:t>Main and auxiliary memory may also be referred to as</a:t>
            </a:r>
          </a:p>
          <a:p>
            <a:pPr lvl="1"/>
            <a:r>
              <a:rPr lang="en-CA" i="1" dirty="0" smtClean="0"/>
              <a:t>Internal </a:t>
            </a:r>
            <a:r>
              <a:rPr lang="en-CA" dirty="0" smtClean="0"/>
              <a:t>and </a:t>
            </a:r>
            <a:r>
              <a:rPr lang="en-CA" i="1" dirty="0" smtClean="0"/>
              <a:t>external </a:t>
            </a:r>
            <a:r>
              <a:rPr lang="en-CA" dirty="0" smtClean="0"/>
              <a:t>memory, respectively</a:t>
            </a:r>
          </a:p>
          <a:p>
            <a:pPr lvl="1"/>
            <a:r>
              <a:rPr lang="en-CA" i="1" dirty="0" smtClean="0"/>
              <a:t>Primary </a:t>
            </a:r>
            <a:r>
              <a:rPr lang="en-CA" dirty="0" smtClean="0"/>
              <a:t>and </a:t>
            </a:r>
            <a:r>
              <a:rPr lang="en-CA" i="1" dirty="0" smtClean="0"/>
              <a:t>secondary </a:t>
            </a:r>
            <a:r>
              <a:rPr lang="en-CA" dirty="0" smtClean="0"/>
              <a:t>memory, respectively</a:t>
            </a:r>
          </a:p>
          <a:p>
            <a:pPr marL="457200" lvl="1" indent="0">
              <a:buNone/>
            </a:pPr>
            <a:endParaRPr lang="en-CA" dirty="0"/>
          </a:p>
        </p:txBody>
      </p:sp>
    </p:spTree>
    <p:extLst>
      <p:ext uri="{BB962C8B-B14F-4D97-AF65-F5344CB8AC3E}">
        <p14:creationId xmlns:p14="http://schemas.microsoft.com/office/powerpoint/2010/main" val="73049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Properties</a:t>
            </a:r>
            <a:endParaRPr lang="en-CA" dirty="0"/>
          </a:p>
        </p:txBody>
      </p:sp>
      <p:sp>
        <p:nvSpPr>
          <p:cNvPr id="3" name="Content Placeholder 2"/>
          <p:cNvSpPr>
            <a:spLocks noGrp="1"/>
          </p:cNvSpPr>
          <p:nvPr>
            <p:ph idx="1"/>
          </p:nvPr>
        </p:nvSpPr>
        <p:spPr/>
        <p:txBody>
          <a:bodyPr/>
          <a:lstStyle/>
          <a:p>
            <a:r>
              <a:rPr lang="en-CA" dirty="0"/>
              <a:t>Main memory </a:t>
            </a:r>
            <a:r>
              <a:rPr lang="en-CA" dirty="0" smtClean="0"/>
              <a:t>is almost universally volatile</a:t>
            </a:r>
            <a:endParaRPr lang="en-CA" dirty="0"/>
          </a:p>
          <a:p>
            <a:pPr lvl="1"/>
            <a:r>
              <a:rPr lang="en-CA" dirty="0" smtClean="0"/>
              <a:t>In general, when you shut down a computer, main memory is erased</a:t>
            </a:r>
          </a:p>
          <a:p>
            <a:pPr lvl="1"/>
            <a:endParaRPr lang="en-CA" dirty="0" smtClean="0"/>
          </a:p>
          <a:p>
            <a:r>
              <a:rPr lang="en-CA" dirty="0" smtClean="0"/>
              <a:t>Auxiliary memory is non-volatile</a:t>
            </a:r>
          </a:p>
          <a:p>
            <a:pPr lvl="1"/>
            <a:r>
              <a:rPr lang="en-CA" dirty="0" smtClean="0"/>
              <a:t>Removing a power source to auxiliary memory does not erase the contents</a:t>
            </a:r>
          </a:p>
          <a:p>
            <a:pPr lvl="1"/>
            <a:r>
              <a:rPr lang="en-CA" dirty="0" smtClean="0"/>
              <a:t>E.g., flash drives, magnetic disks, optical discs and magnetic tapes</a:t>
            </a:r>
          </a:p>
          <a:p>
            <a:pPr lvl="2"/>
            <a:endParaRPr lang="en-CA" dirty="0"/>
          </a:p>
          <a:p>
            <a:r>
              <a:rPr lang="en-CA" dirty="0" smtClean="0"/>
              <a:t>Main memory is often referred to as </a:t>
            </a:r>
            <a:r>
              <a:rPr lang="en-CA" i="1" dirty="0" smtClean="0"/>
              <a:t>random access memory</a:t>
            </a:r>
            <a:r>
              <a:rPr lang="en-CA" dirty="0"/>
              <a:t> </a:t>
            </a:r>
            <a:r>
              <a:rPr lang="en-CA" dirty="0" smtClean="0"/>
              <a:t>(</a:t>
            </a:r>
            <a:r>
              <a:rPr lang="en-CA" cap="small" dirty="0" smtClean="0"/>
              <a:t>ram</a:t>
            </a:r>
            <a:r>
              <a:rPr lang="en-CA" dirty="0" smtClean="0"/>
              <a:t>)</a:t>
            </a:r>
            <a:endParaRPr lang="en-CA" dirty="0"/>
          </a:p>
          <a:p>
            <a:pPr lvl="1"/>
            <a:r>
              <a:rPr lang="en-CA" dirty="0" smtClean="0"/>
              <a:t>Any byte can be accessed in the same amount of time</a:t>
            </a:r>
          </a:p>
          <a:p>
            <a:pPr lvl="1"/>
            <a:r>
              <a:rPr lang="en-CA" dirty="0" smtClean="0"/>
              <a:t>Flash drives are also </a:t>
            </a:r>
            <a:r>
              <a:rPr lang="en-CA" cap="small" dirty="0"/>
              <a:t>ram</a:t>
            </a:r>
            <a:endParaRPr lang="en-CA" dirty="0" smtClean="0"/>
          </a:p>
          <a:p>
            <a:pPr lvl="1"/>
            <a:endParaRPr lang="en-CA" dirty="0"/>
          </a:p>
        </p:txBody>
      </p:sp>
    </p:spTree>
    <p:extLst>
      <p:ext uri="{BB962C8B-B14F-4D97-AF65-F5344CB8AC3E}">
        <p14:creationId xmlns:p14="http://schemas.microsoft.com/office/powerpoint/2010/main" val="1751776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memory is byte addressable</a:t>
            </a:r>
          </a:p>
          <a:p>
            <a:pPr lvl="2"/>
            <a:r>
              <a:rPr lang="en-CA" dirty="0" smtClean="0"/>
              <a:t>Each byte has its own unique integer address</a:t>
            </a:r>
          </a:p>
          <a:p>
            <a:pPr lvl="1"/>
            <a:r>
              <a:rPr lang="en-CA" dirty="0" smtClean="0"/>
              <a:t>Know that the byte is the smallest amount of memory that can be accessed</a:t>
            </a:r>
          </a:p>
          <a:p>
            <a:pPr lvl="1"/>
            <a:r>
              <a:rPr lang="en-CA" dirty="0" smtClean="0"/>
              <a:t>Know that addresses tend to be multiples of bytes in length</a:t>
            </a:r>
          </a:p>
          <a:p>
            <a:pPr lvl="2"/>
            <a:r>
              <a:rPr lang="en-CA" dirty="0" smtClean="0"/>
              <a:t>They are best described as hexadecimal numbers</a:t>
            </a:r>
            <a:endParaRPr lang="en-CA" dirty="0"/>
          </a:p>
          <a:p>
            <a:pPr marL="457200" lvl="1" indent="0">
              <a:buNone/>
            </a:pPr>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main memory</a:t>
            </a:r>
          </a:p>
          <a:p>
            <a:pPr lvl="1"/>
            <a:r>
              <a:rPr lang="en-CA" dirty="0" smtClean="0"/>
              <a:t>Define bytes and byte-addressable memory</a:t>
            </a:r>
          </a:p>
          <a:p>
            <a:pPr lvl="1"/>
            <a:r>
              <a:rPr lang="en-CA" dirty="0"/>
              <a:t>Describe how </a:t>
            </a:r>
            <a:r>
              <a:rPr lang="en-CA" dirty="0" smtClean="0"/>
              <a:t>addresses are stored</a:t>
            </a:r>
            <a:endParaRPr lang="en-CA" dirty="0"/>
          </a:p>
          <a:p>
            <a:pPr lvl="1"/>
            <a:r>
              <a:rPr lang="en-CA" dirty="0" smtClean="0"/>
              <a:t>Describe how bytes are given addresses on various processors</a:t>
            </a:r>
          </a:p>
          <a:p>
            <a:pPr lvl="1"/>
            <a:r>
              <a:rPr lang="en-CA" dirty="0" smtClean="0"/>
              <a:t>Look at some images of memory</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a:t>
            </a:r>
            <a:r>
              <a:rPr lang="en-CA" smtClean="0">
                <a:latin typeface="Times New Roman" panose="02020603050405020304" pitchFamily="18" charset="0"/>
                <a:cs typeface="Times New Roman" panose="02020603050405020304" pitchFamily="18" charset="0"/>
              </a:rPr>
              <a:t>New Roman</a:t>
            </a:r>
            <a:r>
              <a:rPr lang="en-CA" smtClean="0"/>
              <a:t>, </a:t>
            </a:r>
            <a:r>
              <a:rPr lang="en-CA" dirty="0" smtClean="0"/>
              <a:t>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a:t>
            </a:r>
            <a:r>
              <a:rPr lang="en-CA"/>
              <a:t>May </a:t>
            </a:r>
            <a:r>
              <a:rPr lang="en-CA" smtClean="0"/>
              <a:t>27, </a:t>
            </a:r>
            <a:r>
              <a:rPr lang="en-CA" dirty="0"/>
              <a:t>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a:t>
            </a:r>
            <a:r>
              <a:rPr lang="en-CA"/>
              <a:t>for </a:t>
            </a:r>
            <a:r>
              <a:rPr lang="en-CA" smtClean="0"/>
              <a:t>damages, </a:t>
            </a:r>
            <a:r>
              <a:rPr lang="en-CA"/>
              <a:t>if </a:t>
            </a:r>
            <a:r>
              <a:rPr lang="en-CA" smtClean="0"/>
              <a:t>any, </a:t>
            </a:r>
            <a:r>
              <a:rPr lang="en-CA" dirty="0"/>
              <a:t>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memory</a:t>
            </a:r>
            <a:endParaRPr lang="en-CA" dirty="0"/>
          </a:p>
        </p:txBody>
      </p:sp>
      <p:sp>
        <p:nvSpPr>
          <p:cNvPr id="3" name="Content Placeholder 2"/>
          <p:cNvSpPr>
            <a:spLocks noGrp="1"/>
          </p:cNvSpPr>
          <p:nvPr>
            <p:ph idx="1"/>
          </p:nvPr>
        </p:nvSpPr>
        <p:spPr/>
        <p:txBody>
          <a:bodyPr/>
          <a:lstStyle/>
          <a:p>
            <a:r>
              <a:rPr lang="en-CA" dirty="0" smtClean="0"/>
              <a:t>Main memory stores data to be used by the processor</a:t>
            </a:r>
          </a:p>
          <a:p>
            <a:pPr lvl="1"/>
            <a:r>
              <a:rPr lang="en-CA" dirty="0" smtClean="0"/>
              <a:t>It also stores instructions for programs</a:t>
            </a:r>
          </a:p>
          <a:p>
            <a:pPr lvl="1"/>
            <a:r>
              <a:rPr lang="en-CA" dirty="0" smtClean="0"/>
              <a:t>It is volatile</a:t>
            </a:r>
          </a:p>
          <a:p>
            <a:pPr lvl="2"/>
            <a:r>
              <a:rPr lang="en-CA" dirty="0" smtClean="0"/>
              <a:t>When you shut down your computer, memory is lost</a:t>
            </a:r>
          </a:p>
          <a:p>
            <a:pPr marL="457200" lvl="1" indent="0">
              <a:buNone/>
            </a:pPr>
            <a:endParaRPr lang="en-CA" dirty="0"/>
          </a:p>
          <a:p>
            <a:r>
              <a:rPr lang="en-CA" dirty="0" smtClean="0"/>
              <a:t>Your executing programs must load instructions and data from memory to the processor and store data back in main memory</a:t>
            </a:r>
          </a:p>
          <a:p>
            <a:pPr lvl="1"/>
            <a:r>
              <a:rPr lang="en-CA" dirty="0" smtClean="0"/>
              <a:t>This is all done for you behind the scenes</a:t>
            </a:r>
          </a:p>
          <a:p>
            <a:pPr lvl="1"/>
            <a:r>
              <a:rPr lang="en-CA" dirty="0" smtClean="0"/>
              <a:t>You must never-the-less understand this</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memory</a:t>
            </a:r>
            <a:endParaRPr lang="en-CA" dirty="0"/>
          </a:p>
        </p:txBody>
      </p:sp>
      <p:sp>
        <p:nvSpPr>
          <p:cNvPr id="3" name="Content Placeholder 2"/>
          <p:cNvSpPr>
            <a:spLocks noGrp="1"/>
          </p:cNvSpPr>
          <p:nvPr>
            <p:ph idx="1"/>
          </p:nvPr>
        </p:nvSpPr>
        <p:spPr/>
        <p:txBody>
          <a:bodyPr/>
          <a:lstStyle/>
          <a:p>
            <a:r>
              <a:rPr lang="en-CA" dirty="0" smtClean="0"/>
              <a:t>How would you organize memory?</a:t>
            </a:r>
          </a:p>
          <a:p>
            <a:pPr lvl="1"/>
            <a:r>
              <a:rPr lang="en-CA" dirty="0" smtClean="0"/>
              <a:t>A book has pages, and each page has a unique page number</a:t>
            </a:r>
          </a:p>
          <a:p>
            <a:pPr lvl="1"/>
            <a:r>
              <a:rPr lang="en-CA" dirty="0" smtClean="0"/>
              <a:t>You could reference a specific word by saying:</a:t>
            </a:r>
          </a:p>
          <a:p>
            <a:pPr marL="914400" lvl="2" indent="0">
              <a:buNone/>
            </a:pPr>
            <a:r>
              <a:rPr lang="en-CA" dirty="0" smtClean="0"/>
              <a:t>“The 4</a:t>
            </a:r>
            <a:r>
              <a:rPr lang="en-CA" baseline="30000" dirty="0" smtClean="0"/>
              <a:t>th</a:t>
            </a:r>
            <a:r>
              <a:rPr lang="en-CA" dirty="0" smtClean="0"/>
              <a:t> word on the 7</a:t>
            </a:r>
            <a:r>
              <a:rPr lang="en-CA" baseline="30000" dirty="0" smtClean="0"/>
              <a:t>th</a:t>
            </a:r>
            <a:r>
              <a:rPr lang="en-CA" dirty="0" smtClean="0"/>
              <a:t> line of the 372</a:t>
            </a:r>
            <a:r>
              <a:rPr lang="en-CA" baseline="30000" dirty="0" smtClean="0"/>
              <a:t>nd</a:t>
            </a:r>
            <a:r>
              <a:rPr lang="en-CA" dirty="0" smtClean="0"/>
              <a:t> page…”</a:t>
            </a:r>
          </a:p>
          <a:p>
            <a:endParaRPr lang="en-CA" dirty="0"/>
          </a:p>
          <a:p>
            <a:endParaRPr lang="en-CA" dirty="0" smtClean="0"/>
          </a:p>
          <a:p>
            <a:endParaRPr lang="en-CA" dirty="0"/>
          </a:p>
          <a:p>
            <a:endParaRPr lang="en-CA" dirty="0" smtClean="0"/>
          </a:p>
          <a:p>
            <a:endParaRPr lang="en-CA" dirty="0" smtClean="0"/>
          </a:p>
          <a:p>
            <a:r>
              <a:rPr lang="en-CA" dirty="0" smtClean="0"/>
              <a:t>We need something similar, but simpler for a computer</a:t>
            </a:r>
          </a:p>
          <a:p>
            <a:pPr lvl="1"/>
            <a:r>
              <a:rPr lang="en-CA" dirty="0" smtClean="0"/>
              <a:t>Recall we have years, months, days, hours, minutes and seconds</a:t>
            </a:r>
          </a:p>
          <a:p>
            <a:pPr lvl="1"/>
            <a:r>
              <a:rPr lang="en-CA" dirty="0" smtClean="0"/>
              <a:t>Unix counts time by seconds relative to midnight January 1, 1970</a:t>
            </a:r>
          </a:p>
          <a:p>
            <a:pPr lvl="1"/>
            <a:r>
              <a:rPr lang="en-CA" dirty="0" smtClean="0"/>
              <a:t>Every piece of data will have a unique integer address</a:t>
            </a:r>
          </a:p>
        </p:txBody>
      </p:sp>
      <p:pic>
        <p:nvPicPr>
          <p:cNvPr id="6146" name="Picture 2" descr="File:Open Book Policy (5914169915) (cropp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184324"/>
            <a:ext cx="3587552" cy="12556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11960" y="4391526"/>
            <a:ext cx="2475358" cy="261610"/>
          </a:xfrm>
          <a:prstGeom prst="rect">
            <a:avLst/>
          </a:prstGeom>
        </p:spPr>
        <p:txBody>
          <a:bodyPr wrap="none">
            <a:spAutoFit/>
          </a:bodyPr>
          <a:lstStyle/>
          <a:p>
            <a:r>
              <a:rPr lang="en-CA" sz="1100" dirty="0">
                <a:solidFill>
                  <a:schemeClr val="tx1">
                    <a:lumMod val="50000"/>
                    <a:lumOff val="50000"/>
                  </a:schemeClr>
                </a:solidFill>
                <a:latin typeface="Georgia" panose="02040502050405020303" pitchFamily="18" charset="0"/>
              </a:rPr>
              <a:t>Alex </a:t>
            </a:r>
            <a:r>
              <a:rPr lang="en-CA" sz="1100" dirty="0" err="1">
                <a:solidFill>
                  <a:schemeClr val="tx1">
                    <a:lumMod val="50000"/>
                    <a:lumOff val="50000"/>
                  </a:schemeClr>
                </a:solidFill>
                <a:latin typeface="Georgia" panose="02040502050405020303" pitchFamily="18" charset="0"/>
              </a:rPr>
              <a:t>Proimos</a:t>
            </a:r>
            <a:r>
              <a:rPr lang="en-CA" sz="1100" dirty="0">
                <a:solidFill>
                  <a:schemeClr val="tx1">
                    <a:lumMod val="50000"/>
                    <a:lumOff val="50000"/>
                  </a:schemeClr>
                </a:solidFill>
                <a:latin typeface="Georgia" panose="02040502050405020303" pitchFamily="18" charset="0"/>
              </a:rPr>
              <a:t> from Sydney, Australia</a:t>
            </a:r>
          </a:p>
        </p:txBody>
      </p:sp>
    </p:spTree>
    <p:extLst>
      <p:ext uri="{BB962C8B-B14F-4D97-AF65-F5344CB8AC3E}">
        <p14:creationId xmlns:p14="http://schemas.microsoft.com/office/powerpoint/2010/main" val="273060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Main memory</a:t>
            </a:r>
            <a:endParaRPr lang="en-CA" dirty="0"/>
          </a:p>
        </p:txBody>
      </p:sp>
      <p:sp>
        <p:nvSpPr>
          <p:cNvPr id="3" name="Content Placeholder 2"/>
          <p:cNvSpPr>
            <a:spLocks noGrp="1"/>
          </p:cNvSpPr>
          <p:nvPr>
            <p:ph idx="1"/>
          </p:nvPr>
        </p:nvSpPr>
        <p:spPr/>
        <p:txBody>
          <a:bodyPr/>
          <a:lstStyle/>
          <a:p>
            <a:r>
              <a:rPr lang="en-CA" dirty="0" smtClean="0"/>
              <a:t>Previously we described the computer only thinks in binary</a:t>
            </a:r>
          </a:p>
          <a:p>
            <a:pPr lvl="1"/>
            <a:r>
              <a:rPr lang="en-CA" dirty="0" smtClean="0"/>
              <a:t>Main memory is nothing more than billions or trillions of </a:t>
            </a:r>
            <a:r>
              <a:rPr lang="en-CA" dirty="0" smtClean="0">
                <a:latin typeface="Consolas" panose="020B0609020204030204" pitchFamily="49" charset="0"/>
                <a:cs typeface="Consolas" panose="020B0609020204030204" pitchFamily="49" charset="0"/>
              </a:rPr>
              <a:t>0</a:t>
            </a:r>
            <a:r>
              <a:rPr lang="en-CA" dirty="0" smtClean="0"/>
              <a:t>s and </a:t>
            </a:r>
            <a:r>
              <a:rPr lang="en-CA" dirty="0" smtClean="0">
                <a:latin typeface="Consolas" panose="020B0609020204030204" pitchFamily="49" charset="0"/>
                <a:cs typeface="Consolas" panose="020B0609020204030204" pitchFamily="49" charset="0"/>
              </a:rPr>
              <a:t>1</a:t>
            </a:r>
            <a:r>
              <a:rPr lang="en-CA" dirty="0" smtClean="0"/>
              <a:t>s</a:t>
            </a:r>
          </a:p>
          <a:p>
            <a:pPr lvl="1"/>
            <a:r>
              <a:rPr lang="en-CA" dirty="0" smtClean="0"/>
              <a:t>You could give each bit a separate address</a:t>
            </a:r>
          </a:p>
          <a:p>
            <a:pPr lvl="2"/>
            <a:r>
              <a:rPr lang="en-CA" dirty="0" smtClean="0"/>
              <a:t>You could then ask for the 32280514913</a:t>
            </a:r>
            <a:r>
              <a:rPr lang="en-CA" baseline="30000" dirty="0" smtClean="0"/>
              <a:t>rd</a:t>
            </a:r>
            <a:r>
              <a:rPr lang="en-CA" dirty="0" smtClean="0"/>
              <a:t> bit</a:t>
            </a:r>
          </a:p>
          <a:p>
            <a:pPr lvl="1"/>
            <a:endParaRPr lang="en-CA" dirty="0"/>
          </a:p>
          <a:p>
            <a:pPr lvl="1"/>
            <a:r>
              <a:rPr lang="en-CA" dirty="0" smtClean="0"/>
              <a:t>Problem: that’s a lot of addresses</a:t>
            </a:r>
          </a:p>
          <a:p>
            <a:endParaRPr lang="en-CA" dirty="0"/>
          </a:p>
          <a:p>
            <a:r>
              <a:rPr lang="en-CA" smtClean="0"/>
              <a:t>Instead, </a:t>
            </a:r>
            <a:r>
              <a:rPr lang="en-CA" dirty="0" smtClean="0"/>
              <a:t>hardware developers decided to give every 8 bits their own address</a:t>
            </a:r>
          </a:p>
          <a:p>
            <a:pPr lvl="1"/>
            <a:r>
              <a:rPr lang="en-CA" dirty="0" smtClean="0"/>
              <a:t>8 bits is one byte</a:t>
            </a:r>
          </a:p>
          <a:p>
            <a:pPr lvl="1"/>
            <a:r>
              <a:rPr lang="en-CA" dirty="0" smtClean="0"/>
              <a:t>This is called </a:t>
            </a:r>
            <a:r>
              <a:rPr lang="en-CA" i="1" dirty="0" smtClean="0"/>
              <a:t>byte-addressable </a:t>
            </a:r>
            <a:r>
              <a:rPr lang="en-CA" dirty="0" smtClean="0"/>
              <a:t>memory</a:t>
            </a:r>
          </a:p>
        </p:txBody>
      </p:sp>
    </p:spTree>
    <p:extLst>
      <p:ext uri="{BB962C8B-B14F-4D97-AF65-F5344CB8AC3E}">
        <p14:creationId xmlns:p14="http://schemas.microsoft.com/office/powerpoint/2010/main" val="318771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Byte-addressable memory</a:t>
            </a:r>
            <a:endParaRPr lang="en-CA" dirty="0"/>
          </a:p>
        </p:txBody>
      </p:sp>
      <p:sp>
        <p:nvSpPr>
          <p:cNvPr id="3" name="Content Placeholder 2"/>
          <p:cNvSpPr>
            <a:spLocks noGrp="1"/>
          </p:cNvSpPr>
          <p:nvPr>
            <p:ph idx="1"/>
          </p:nvPr>
        </p:nvSpPr>
        <p:spPr/>
        <p:txBody>
          <a:bodyPr/>
          <a:lstStyle/>
          <a:p>
            <a:r>
              <a:rPr lang="en-CA" dirty="0" smtClean="0"/>
              <a:t>In byte-addressable memory, each byte has its own unique address</a:t>
            </a:r>
          </a:p>
          <a:p>
            <a:pPr lvl="1"/>
            <a:r>
              <a:rPr lang="en-CA" dirty="0" smtClean="0"/>
              <a:t>The address is a binary number</a:t>
            </a:r>
          </a:p>
          <a:p>
            <a:pPr lvl="2"/>
            <a:r>
              <a:rPr lang="en-CA" dirty="0" smtClean="0"/>
              <a:t>On a 32-bit computer, the addresses are 32 bits long</a:t>
            </a:r>
          </a:p>
          <a:p>
            <a:pPr lvl="2"/>
            <a:r>
              <a:rPr lang="en-CA" dirty="0" smtClean="0"/>
              <a:t>On a 64-bit computer, the addresses are 64 bits long</a:t>
            </a:r>
          </a:p>
          <a:p>
            <a:pPr lvl="2"/>
            <a:endParaRPr lang="en-CA" dirty="0"/>
          </a:p>
          <a:p>
            <a:pPr lvl="1"/>
            <a:r>
              <a:rPr lang="en-CA" dirty="0" smtClean="0"/>
              <a:t>A 32-bit computer can address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32</a:t>
            </a:r>
            <a:r>
              <a:rPr lang="en-CA" dirty="0" smtClean="0"/>
              <a:t> bytes:    4 GiB</a:t>
            </a:r>
          </a:p>
          <a:p>
            <a:pPr lvl="1"/>
            <a:r>
              <a:rPr lang="en-CA" dirty="0" smtClean="0"/>
              <a:t>A 64-bit computer can address </a:t>
            </a:r>
            <a:r>
              <a:rPr lang="en-CA" dirty="0" smtClean="0">
                <a:latin typeface="Times New Roman" panose="02020603050405020304" pitchFamily="18" charset="0"/>
                <a:cs typeface="Times New Roman" panose="02020603050405020304" pitchFamily="18" charset="0"/>
              </a:rPr>
              <a:t>2</a:t>
            </a:r>
            <a:r>
              <a:rPr lang="en-CA" baseline="30000" dirty="0" smtClean="0">
                <a:latin typeface="Times New Roman" panose="02020603050405020304" pitchFamily="18" charset="0"/>
                <a:cs typeface="Times New Roman" panose="02020603050405020304" pitchFamily="18" charset="0"/>
              </a:rPr>
              <a:t>64</a:t>
            </a:r>
            <a:r>
              <a:rPr lang="en-CA" dirty="0" smtClean="0"/>
              <a:t> bytes:  16 </a:t>
            </a:r>
            <a:r>
              <a:rPr lang="en-CA" dirty="0" err="1" smtClean="0"/>
              <a:t>EiB</a:t>
            </a:r>
            <a:r>
              <a:rPr lang="en-CA" dirty="0" smtClean="0"/>
              <a:t> or ~17 million TiB</a:t>
            </a:r>
            <a:endParaRPr lang="en-CA" dirty="0"/>
          </a:p>
          <a:p>
            <a:pPr lvl="1"/>
            <a:r>
              <a:rPr lang="en-CA" dirty="0" smtClean="0"/>
              <a:t>Not every address may correspond to an actual physical byte</a:t>
            </a:r>
          </a:p>
          <a:p>
            <a:pPr lvl="2"/>
            <a:r>
              <a:rPr lang="en-CA" dirty="0" smtClean="0"/>
              <a:t>Most computers today do not have 16 </a:t>
            </a:r>
            <a:r>
              <a:rPr lang="en-CA" dirty="0" err="1" smtClean="0"/>
              <a:t>EiB</a:t>
            </a:r>
            <a:r>
              <a:rPr lang="en-CA" dirty="0" smtClean="0"/>
              <a:t> of main memory</a:t>
            </a:r>
            <a:endParaRPr lang="en-CA" dirty="0" smtClean="0"/>
          </a:p>
          <a:p>
            <a:endParaRPr lang="en-CA" dirty="0" smtClean="0"/>
          </a:p>
          <a:p>
            <a:r>
              <a:rPr lang="en-CA" dirty="0" smtClean="0"/>
              <a:t>To </a:t>
            </a:r>
            <a:r>
              <a:rPr lang="en-CA" dirty="0" smtClean="0"/>
              <a:t>contrast, a hard drive is block-addressable</a:t>
            </a:r>
          </a:p>
          <a:p>
            <a:pPr lvl="1"/>
            <a:r>
              <a:rPr lang="en-CA" dirty="0" smtClean="0"/>
              <a:t>Every 4 kilobyte block of bytes has its own address</a:t>
            </a:r>
          </a:p>
        </p:txBody>
      </p:sp>
    </p:spTree>
    <p:extLst>
      <p:ext uri="{BB962C8B-B14F-4D97-AF65-F5344CB8AC3E}">
        <p14:creationId xmlns:p14="http://schemas.microsoft.com/office/powerpoint/2010/main" val="3570013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byte</a:t>
            </a:r>
            <a:endParaRPr lang="en-CA" dirty="0"/>
          </a:p>
        </p:txBody>
      </p:sp>
      <p:sp>
        <p:nvSpPr>
          <p:cNvPr id="3" name="Content Placeholder 2"/>
          <p:cNvSpPr>
            <a:spLocks noGrp="1"/>
          </p:cNvSpPr>
          <p:nvPr>
            <p:ph idx="1"/>
          </p:nvPr>
        </p:nvSpPr>
        <p:spPr/>
        <p:txBody>
          <a:bodyPr/>
          <a:lstStyle/>
          <a:p>
            <a:r>
              <a:rPr lang="en-CA" dirty="0" smtClean="0"/>
              <a:t>A byte is 8 bits:</a:t>
            </a:r>
          </a:p>
          <a:p>
            <a:pPr lvl="1"/>
            <a:r>
              <a:rPr lang="en-CA" dirty="0" smtClean="0"/>
              <a:t>All possible bytes are shown here:</a:t>
            </a:r>
            <a:endParaRPr lang="en-CA" dirty="0"/>
          </a:p>
          <a:p>
            <a:pPr marL="57150" indent="0">
              <a:buNone/>
            </a:pPr>
            <a:endParaRPr lang="en-CA" sz="800" dirty="0" smtClean="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00000000 00000001 00000010 00000011 00000100 00000101 00000110 00000111 00001000 00001001 00001010 00001011 00001100 00001101 00001110 00001111</a:t>
            </a:r>
          </a:p>
          <a:p>
            <a:pPr marL="57150" indent="0">
              <a:buNone/>
            </a:pPr>
            <a:r>
              <a:rPr lang="en-CA" sz="800" dirty="0" smtClean="0">
                <a:latin typeface="Consolas" panose="020B0609020204030204" pitchFamily="49" charset="0"/>
                <a:cs typeface="Consolas" panose="020B0609020204030204" pitchFamily="49" charset="0"/>
              </a:rPr>
              <a:t>00010000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10001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10010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10011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10100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10101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10110 00010111 00011000 00011001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11010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11011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11100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11101 </a:t>
            </a:r>
            <a:r>
              <a:rPr lang="en-CA" sz="800" dirty="0">
                <a:latin typeface="Consolas" panose="020B0609020204030204" pitchFamily="49" charset="0"/>
                <a:cs typeface="Consolas" panose="020B0609020204030204" pitchFamily="49" charset="0"/>
              </a:rPr>
              <a:t>000</a:t>
            </a:r>
            <a:r>
              <a:rPr lang="en-CA" sz="800" dirty="0" smtClean="0">
                <a:latin typeface="Consolas" panose="020B0609020204030204" pitchFamily="49" charset="0"/>
                <a:cs typeface="Consolas" panose="020B0609020204030204" pitchFamily="49" charset="0"/>
              </a:rPr>
              <a:t>11110 00011111</a:t>
            </a:r>
          </a:p>
          <a:p>
            <a:pPr marL="57150" indent="0">
              <a:buNone/>
            </a:pPr>
            <a:r>
              <a:rPr lang="en-CA" sz="800" dirty="0" smtClean="0">
                <a:latin typeface="Consolas" panose="020B0609020204030204" pitchFamily="49" charset="0"/>
                <a:cs typeface="Consolas" panose="020B0609020204030204" pitchFamily="49" charset="0"/>
              </a:rPr>
              <a:t>00100000 00100001 00100010 00100011 00100100 00100101 00100110 00100111 00101000 00101001 00101010 00101011 00101100 00101101 00101110 00101111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00110000 00110001 00110010 00110011 00110100 00110101 00110110 00110111 00111000 00111001 00111010 00111011 00111100 00111101 00111110 00111111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01000000 01000001 01000010 01000011 01000100 01000101 01000110 01000111 01001000 01001001 01001010 01001011 01001100 01001101 01001110 01001111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01010000 01010001 01010010 01010011 01010100 01010101 01010110 01010111 01011000 01011001 01011010 01011011 01011100 01011101 01011110 01011111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01100000 01100001 01100010 01100011 01100100 01100101 01100110 01100111 01101000 01101001 01101010 01101011 01101100 01101101 01101110 01101111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01110000 01110001 01110010 01110011 01110100 01110101 01110110 01110111 01111000 01111001 01111010 01111011 01111100 01111101 01111110 01111111</a:t>
            </a:r>
          </a:p>
          <a:p>
            <a:pPr marL="57150" indent="0">
              <a:buNone/>
            </a:pPr>
            <a:r>
              <a:rPr lang="en-CA" sz="800" dirty="0" smtClean="0">
                <a:latin typeface="Consolas" panose="020B0609020204030204" pitchFamily="49" charset="0"/>
                <a:cs typeface="Consolas" panose="020B0609020204030204" pitchFamily="49" charset="0"/>
              </a:rPr>
              <a:t>10000000 10000001 10000010 10000011 10000100 10000101 10000110 10000111 10001000 10001001 10001010 10001011 10001100 10001101 10001110 10001111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10010000 10010001 10010010 10010011 10010100 10010101 10010110 10010111 10011000 10011001 10011010 10011011 10011100 10011101 10011110 10011111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10100000 10100001 10100010 10100011 10100100 10100101 10100110 10100111 10101000 10101001 10101010 10101011 10101100 10101101 10101110 10101111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10110000 10110001 10110010 10110011 10110100 10110101 10110110 10110111 10111000 10111001 10111010 10111011 10111100 10111101 10111110 10111111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11000000 11000001 11000010 11000011 11000100 11000101 11000110 11000111 11001000 11001001 11001010 11001011 11001100 11001101 11001110 11001111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11010000 11010001 11010010 11010011 11010100 11010101 11010110 11010111 11011000 11011001 11011010 11011011 11011100 11011101 11011110 11011111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11100000 11100001 11100010 11100011 11100100 11100101 11100110 11100111 11101000 11101001 11101010 11101011 11101100 11101101 11101110 11101111</a:t>
            </a:r>
            <a:endParaRPr lang="en-CA" sz="800" dirty="0">
              <a:latin typeface="Consolas" panose="020B0609020204030204" pitchFamily="49" charset="0"/>
              <a:cs typeface="Consolas" panose="020B0609020204030204" pitchFamily="49" charset="0"/>
            </a:endParaRPr>
          </a:p>
          <a:p>
            <a:pPr marL="57150" indent="0">
              <a:buNone/>
            </a:pPr>
            <a:r>
              <a:rPr lang="en-CA" sz="800" dirty="0" smtClean="0">
                <a:latin typeface="Consolas" panose="020B0609020204030204" pitchFamily="49" charset="0"/>
                <a:cs typeface="Consolas" panose="020B0609020204030204" pitchFamily="49" charset="0"/>
              </a:rPr>
              <a:t>11110000 11110001 11110010 11110011 11110100 11110101 11110110 11110111 11111000 11111001 11111010 11111011 11111100 11111101 11111110 11111111</a:t>
            </a:r>
            <a:endParaRPr lang="en-CA" sz="900" dirty="0">
              <a:latin typeface="Consolas" panose="020B0609020204030204" pitchFamily="49" charset="0"/>
              <a:cs typeface="Consolas" panose="020B0609020204030204" pitchFamily="49" charset="0"/>
            </a:endParaRPr>
          </a:p>
          <a:p>
            <a:pPr marL="0" lvl="0" indent="0">
              <a:buNone/>
            </a:pPr>
            <a:endParaRPr lang="en-CA" dirty="0" smtClean="0">
              <a:solidFill>
                <a:prstClr val="black"/>
              </a:solidFill>
            </a:endParaRPr>
          </a:p>
          <a:p>
            <a:pPr lvl="0"/>
            <a:r>
              <a:rPr lang="en-CA" dirty="0" smtClean="0">
                <a:solidFill>
                  <a:prstClr val="black"/>
                </a:solidFill>
              </a:rPr>
              <a:t>Do you care? No</a:t>
            </a:r>
            <a:endParaRPr lang="en-CA" dirty="0">
              <a:solidFill>
                <a:prstClr val="black"/>
              </a:solidFill>
            </a:endParaRPr>
          </a:p>
          <a:p>
            <a:pPr marL="57150" indent="0">
              <a:buNone/>
            </a:pPr>
            <a:endParaRPr lang="en-CA" sz="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1589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Byte-addressable memory</a:t>
            </a:r>
            <a:endParaRPr lang="en-CA" dirty="0"/>
          </a:p>
        </p:txBody>
      </p:sp>
      <p:sp>
        <p:nvSpPr>
          <p:cNvPr id="3" name="Content Placeholder 2"/>
          <p:cNvSpPr>
            <a:spLocks noGrp="1"/>
          </p:cNvSpPr>
          <p:nvPr>
            <p:ph idx="1"/>
          </p:nvPr>
        </p:nvSpPr>
        <p:spPr/>
        <p:txBody>
          <a:bodyPr/>
          <a:lstStyle/>
          <a:p>
            <a:r>
              <a:rPr lang="en-CA" dirty="0" smtClean="0"/>
              <a:t>What byte addressable means is:</a:t>
            </a:r>
          </a:p>
          <a:p>
            <a:pPr lvl="1"/>
            <a:r>
              <a:rPr lang="en-CA" dirty="0"/>
              <a:t>You cannot read or write a single bit from main memory</a:t>
            </a:r>
          </a:p>
          <a:p>
            <a:pPr lvl="1"/>
            <a:r>
              <a:rPr lang="en-CA" dirty="0" smtClean="0"/>
              <a:t>If you need just a </a:t>
            </a:r>
            <a:r>
              <a:rPr lang="en-CA" smtClean="0"/>
              <a:t>single bit, </a:t>
            </a:r>
            <a:r>
              <a:rPr lang="en-CA" dirty="0" smtClean="0"/>
              <a:t>you must never-the-less refer to an entry byte in memory</a:t>
            </a:r>
          </a:p>
          <a:p>
            <a:pPr lvl="1"/>
            <a:r>
              <a:rPr lang="en-CA" dirty="0" smtClean="0"/>
              <a:t>If you want to write a single bit to </a:t>
            </a:r>
            <a:r>
              <a:rPr lang="en-CA" smtClean="0"/>
              <a:t>main memory, </a:t>
            </a:r>
            <a:r>
              <a:rPr lang="en-CA" dirty="0" smtClean="0"/>
              <a:t>you must write the entire byte in which it is contained</a:t>
            </a:r>
          </a:p>
          <a:p>
            <a:pPr lvl="1"/>
            <a:r>
              <a:rPr lang="en-CA" dirty="0" smtClean="0"/>
              <a:t>It is very convenient therefore to use multiples of bytes</a:t>
            </a:r>
            <a:endParaRPr lang="en-CA" dirty="0"/>
          </a:p>
          <a:p>
            <a:endParaRPr lang="en-CA" dirty="0" smtClean="0"/>
          </a:p>
        </p:txBody>
      </p:sp>
    </p:spTree>
    <p:extLst>
      <p:ext uri="{BB962C8B-B14F-4D97-AF65-F5344CB8AC3E}">
        <p14:creationId xmlns:p14="http://schemas.microsoft.com/office/powerpoint/2010/main" val="1620211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byte</a:t>
            </a:r>
            <a:endParaRPr lang="en-CA" dirty="0"/>
          </a:p>
        </p:txBody>
      </p:sp>
      <p:sp>
        <p:nvSpPr>
          <p:cNvPr id="3" name="Content Placeholder 2"/>
          <p:cNvSpPr>
            <a:spLocks noGrp="1"/>
          </p:cNvSpPr>
          <p:nvPr>
            <p:ph idx="1"/>
          </p:nvPr>
        </p:nvSpPr>
        <p:spPr/>
        <p:txBody>
          <a:bodyPr/>
          <a:lstStyle/>
          <a:p>
            <a:r>
              <a:rPr lang="en-CA" dirty="0" smtClean="0"/>
              <a:t>However, every byte can be represented by two hexadecimal digits:</a:t>
            </a:r>
          </a:p>
          <a:p>
            <a:pPr marL="57150" indent="0">
              <a:buNone/>
            </a:pPr>
            <a:endParaRPr lang="en-CA" sz="800" dirty="0" smtClean="0">
              <a:latin typeface="Consolas" panose="020B0609020204030204" pitchFamily="49" charset="0"/>
              <a:cs typeface="Consolas" panose="020B0609020204030204" pitchFamily="49" charset="0"/>
            </a:endParaRP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0000</a:t>
            </a:r>
            <a:r>
              <a:rPr lang="en-CA" dirty="0" smtClean="0">
                <a:latin typeface="Consolas" panose="020B0609020204030204" pitchFamily="49" charset="0"/>
                <a:cs typeface="Consolas" panose="020B0609020204030204" pitchFamily="49" charset="0"/>
              </a:rPr>
              <a:t>0000    0x</a:t>
            </a:r>
            <a:r>
              <a:rPr lang="en-CA" dirty="0" smtClean="0">
                <a:solidFill>
                  <a:srgbClr val="FF0000"/>
                </a:solidFill>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0</a:t>
            </a: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0010</a:t>
            </a:r>
            <a:r>
              <a:rPr lang="en-CA" dirty="0" smtClean="0">
                <a:latin typeface="Consolas" panose="020B0609020204030204" pitchFamily="49" charset="0"/>
                <a:cs typeface="Consolas" panose="020B0609020204030204" pitchFamily="49" charset="0"/>
              </a:rPr>
              <a:t>1100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0x</a:t>
            </a:r>
            <a:r>
              <a:rPr lang="en-CA" dirty="0" smtClean="0">
                <a:solidFill>
                  <a:srgbClr val="FF0000"/>
                </a:solidFill>
                <a:latin typeface="Consolas" panose="020B0609020204030204" pitchFamily="49" charset="0"/>
                <a:cs typeface="Consolas" panose="020B0609020204030204" pitchFamily="49" charset="0"/>
              </a:rPr>
              <a:t>2</a:t>
            </a:r>
            <a:r>
              <a:rPr lang="en-CA" dirty="0" smtClean="0">
                <a:latin typeface="Consolas" panose="020B0609020204030204" pitchFamily="49" charset="0"/>
                <a:cs typeface="Consolas" panose="020B0609020204030204" pitchFamily="49" charset="0"/>
              </a:rPr>
              <a:t>c</a:t>
            </a: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0100</a:t>
            </a:r>
            <a:r>
              <a:rPr lang="en-CA" dirty="0" smtClean="0">
                <a:latin typeface="Consolas" panose="020B0609020204030204" pitchFamily="49" charset="0"/>
                <a:cs typeface="Consolas" panose="020B0609020204030204" pitchFamily="49" charset="0"/>
              </a:rPr>
              <a:t>0100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0x</a:t>
            </a:r>
            <a:r>
              <a:rPr lang="en-CA" dirty="0" smtClean="0">
                <a:solidFill>
                  <a:srgbClr val="FF0000"/>
                </a:solidFill>
                <a:latin typeface="Consolas" panose="020B0609020204030204" pitchFamily="49" charset="0"/>
                <a:cs typeface="Consolas" panose="020B0609020204030204" pitchFamily="49" charset="0"/>
              </a:rPr>
              <a:t>4</a:t>
            </a:r>
            <a:r>
              <a:rPr lang="en-CA" dirty="0" smtClean="0">
                <a:latin typeface="Consolas" panose="020B0609020204030204" pitchFamily="49" charset="0"/>
                <a:cs typeface="Consolas" panose="020B0609020204030204" pitchFamily="49" charset="0"/>
              </a:rPr>
              <a:t>4</a:t>
            </a: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1000</a:t>
            </a:r>
            <a:r>
              <a:rPr lang="en-CA" dirty="0" smtClean="0">
                <a:latin typeface="Consolas" panose="020B0609020204030204" pitchFamily="49" charset="0"/>
                <a:cs typeface="Consolas" panose="020B0609020204030204" pitchFamily="49" charset="0"/>
              </a:rPr>
              <a:t>1010    0x</a:t>
            </a:r>
            <a:r>
              <a:rPr lang="en-CA" dirty="0" smtClean="0">
                <a:solidFill>
                  <a:srgbClr val="FF0000"/>
                </a:solidFill>
                <a:latin typeface="Consolas" panose="020B0609020204030204" pitchFamily="49" charset="0"/>
                <a:cs typeface="Consolas" panose="020B0609020204030204" pitchFamily="49" charset="0"/>
              </a:rPr>
              <a:t>8</a:t>
            </a:r>
            <a:r>
              <a:rPr lang="en-CA" dirty="0" smtClean="0">
                <a:latin typeface="Consolas" panose="020B0609020204030204" pitchFamily="49" charset="0"/>
                <a:cs typeface="Consolas" panose="020B0609020204030204" pitchFamily="49" charset="0"/>
              </a:rPr>
              <a:t>a</a:t>
            </a: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1011</a:t>
            </a:r>
            <a:r>
              <a:rPr lang="en-CA" dirty="0" smtClean="0">
                <a:latin typeface="Consolas" panose="020B0609020204030204" pitchFamily="49" charset="0"/>
                <a:cs typeface="Consolas" panose="020B0609020204030204" pitchFamily="49" charset="0"/>
              </a:rPr>
              <a:t>0101    0x</a:t>
            </a:r>
            <a:r>
              <a:rPr lang="en-CA" dirty="0" smtClean="0">
                <a:solidFill>
                  <a:srgbClr val="FF0000"/>
                </a:solidFill>
                <a:latin typeface="Consolas" panose="020B0609020204030204" pitchFamily="49" charset="0"/>
                <a:cs typeface="Consolas" panose="020B0609020204030204" pitchFamily="49" charset="0"/>
              </a:rPr>
              <a:t>b</a:t>
            </a:r>
            <a:r>
              <a:rPr lang="en-CA" dirty="0" smtClean="0">
                <a:latin typeface="Consolas" panose="020B0609020204030204" pitchFamily="49" charset="0"/>
                <a:cs typeface="Consolas" panose="020B0609020204030204" pitchFamily="49" charset="0"/>
              </a:rPr>
              <a:t>5</a:t>
            </a: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1110</a:t>
            </a:r>
            <a:r>
              <a:rPr lang="en-CA" dirty="0" smtClean="0">
                <a:latin typeface="Consolas" panose="020B0609020204030204" pitchFamily="49" charset="0"/>
                <a:cs typeface="Consolas" panose="020B0609020204030204" pitchFamily="49" charset="0"/>
              </a:rPr>
              <a:t>1000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0x</a:t>
            </a:r>
            <a:r>
              <a:rPr lang="en-CA" dirty="0" smtClean="0">
                <a:solidFill>
                  <a:srgbClr val="FF0000"/>
                </a:solidFill>
                <a:latin typeface="Consolas" panose="020B0609020204030204" pitchFamily="49" charset="0"/>
                <a:cs typeface="Consolas" panose="020B0609020204030204" pitchFamily="49" charset="0"/>
              </a:rPr>
              <a:t>e</a:t>
            </a:r>
            <a:r>
              <a:rPr lang="en-CA" dirty="0" smtClean="0">
                <a:latin typeface="Consolas" panose="020B0609020204030204" pitchFamily="49" charset="0"/>
                <a:cs typeface="Consolas" panose="020B0609020204030204" pitchFamily="49" charset="0"/>
              </a:rPr>
              <a:t>8</a:t>
            </a:r>
          </a:p>
          <a:p>
            <a:pPr marL="57150" indent="0" algn="ctr">
              <a:buNone/>
            </a:pPr>
            <a:r>
              <a:rPr lang="en-CA" dirty="0" smtClean="0">
                <a:latin typeface="Consolas" panose="020B0609020204030204" pitchFamily="49" charset="0"/>
                <a:cs typeface="Consolas" panose="020B0609020204030204" pitchFamily="49" charset="0"/>
              </a:rPr>
              <a:t>0b</a:t>
            </a:r>
            <a:r>
              <a:rPr lang="en-CA" dirty="0" smtClean="0">
                <a:solidFill>
                  <a:srgbClr val="FF0000"/>
                </a:solidFill>
                <a:latin typeface="Consolas" panose="020B0609020204030204" pitchFamily="49" charset="0"/>
                <a:cs typeface="Consolas" panose="020B0609020204030204" pitchFamily="49" charset="0"/>
              </a:rPr>
              <a:t>1111</a:t>
            </a:r>
            <a:r>
              <a:rPr lang="en-CA" dirty="0" smtClean="0">
                <a:latin typeface="Consolas" panose="020B0609020204030204" pitchFamily="49" charset="0"/>
                <a:cs typeface="Consolas" panose="020B0609020204030204" pitchFamily="49" charset="0"/>
              </a:rPr>
              <a:t>1111</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0x</a:t>
            </a:r>
            <a:r>
              <a:rPr lang="en-CA" dirty="0" smtClean="0">
                <a:solidFill>
                  <a:srgbClr val="FF0000"/>
                </a:solidFill>
                <a:latin typeface="Consolas" panose="020B0609020204030204" pitchFamily="49" charset="0"/>
                <a:cs typeface="Consolas" panose="020B0609020204030204" pitchFamily="49" charset="0"/>
              </a:rPr>
              <a:t>f</a:t>
            </a:r>
            <a:r>
              <a:rPr lang="en-CA" dirty="0" smtClean="0">
                <a:latin typeface="Consolas" panose="020B0609020204030204" pitchFamily="49" charset="0"/>
                <a:cs typeface="Consolas" panose="020B0609020204030204" pitchFamily="49" charset="0"/>
              </a:rPr>
              <a:t>f</a:t>
            </a:r>
          </a:p>
          <a:p>
            <a:pPr marL="57150" indent="0" algn="ctr">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This is a common means of examining memory</a:t>
            </a:r>
            <a:endParaRPr lang="en-CA" dirty="0">
              <a:latin typeface="Consolas" panose="020B0609020204030204" pitchFamily="49" charset="0"/>
              <a:cs typeface="Consolas" panose="020B0609020204030204" pitchFamily="49" charset="0"/>
            </a:endParaRPr>
          </a:p>
        </p:txBody>
      </p:sp>
      <p:sp>
        <p:nvSpPr>
          <p:cNvPr id="4" name="Rectangle 3"/>
          <p:cNvSpPr/>
          <p:nvPr/>
        </p:nvSpPr>
        <p:spPr>
          <a:xfrm>
            <a:off x="7308304" y="2636912"/>
            <a:ext cx="1440160" cy="3046988"/>
          </a:xfrm>
          <a:prstGeom prst="rect">
            <a:avLst/>
          </a:prstGeom>
        </p:spPr>
        <p:txBody>
          <a:bodyPr wrap="square">
            <a:spAutoFit/>
          </a:bodyPr>
          <a:lstStyle/>
          <a:p>
            <a:pPr marL="57150" indent="0">
              <a:buNone/>
            </a:pPr>
            <a:r>
              <a:rPr lang="en-CA" sz="1200" dirty="0" smtClean="0">
                <a:latin typeface="Consolas" panose="020B0609020204030204" pitchFamily="49" charset="0"/>
                <a:cs typeface="Consolas" panose="020B0609020204030204" pitchFamily="49" charset="0"/>
              </a:rPr>
              <a:t>0000	0</a:t>
            </a:r>
          </a:p>
          <a:p>
            <a:pPr marL="57150" indent="0">
              <a:buNone/>
            </a:pPr>
            <a:r>
              <a:rPr lang="en-CA" sz="1200" dirty="0" smtClean="0">
                <a:latin typeface="Consolas" panose="020B0609020204030204" pitchFamily="49" charset="0"/>
                <a:cs typeface="Consolas" panose="020B0609020204030204" pitchFamily="49" charset="0"/>
              </a:rPr>
              <a:t>0001	1</a:t>
            </a:r>
          </a:p>
          <a:p>
            <a:pPr marL="57150" indent="0">
              <a:buNone/>
            </a:pPr>
            <a:r>
              <a:rPr lang="en-CA" sz="1200" dirty="0" smtClean="0">
                <a:latin typeface="Consolas" panose="020B0609020204030204" pitchFamily="49" charset="0"/>
                <a:cs typeface="Consolas" panose="020B0609020204030204" pitchFamily="49" charset="0"/>
              </a:rPr>
              <a:t>0010	2</a:t>
            </a:r>
          </a:p>
          <a:p>
            <a:pPr marL="57150" indent="0">
              <a:buNone/>
            </a:pPr>
            <a:r>
              <a:rPr lang="en-CA" sz="1200" dirty="0" smtClean="0">
                <a:latin typeface="Consolas" panose="020B0609020204030204" pitchFamily="49" charset="0"/>
                <a:cs typeface="Consolas" panose="020B0609020204030204" pitchFamily="49" charset="0"/>
              </a:rPr>
              <a:t>0011	3</a:t>
            </a:r>
          </a:p>
          <a:p>
            <a:pPr marL="57150" indent="0">
              <a:buNone/>
            </a:pPr>
            <a:r>
              <a:rPr lang="en-CA" sz="1200" dirty="0" smtClean="0">
                <a:latin typeface="Consolas" panose="020B0609020204030204" pitchFamily="49" charset="0"/>
                <a:cs typeface="Consolas" panose="020B0609020204030204" pitchFamily="49" charset="0"/>
              </a:rPr>
              <a:t>0100	4</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0101	5</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0110	6</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0111	7</a:t>
            </a:r>
          </a:p>
          <a:p>
            <a:pPr marL="57150" indent="0">
              <a:buNone/>
            </a:pPr>
            <a:r>
              <a:rPr lang="en-CA" sz="1200" dirty="0" smtClean="0">
                <a:latin typeface="Consolas" panose="020B0609020204030204" pitchFamily="49" charset="0"/>
                <a:cs typeface="Consolas" panose="020B0609020204030204" pitchFamily="49" charset="0"/>
              </a:rPr>
              <a:t>1000	8</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1001	9</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1010	a</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1011	b</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1100	c</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1101	d</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1110	e</a:t>
            </a:r>
            <a:endParaRPr lang="en-CA" sz="1200" dirty="0">
              <a:latin typeface="Consolas" panose="020B0609020204030204" pitchFamily="49" charset="0"/>
              <a:cs typeface="Consolas" panose="020B0609020204030204" pitchFamily="49" charset="0"/>
            </a:endParaRPr>
          </a:p>
          <a:p>
            <a:pPr marL="57150" indent="0">
              <a:buNone/>
            </a:pPr>
            <a:r>
              <a:rPr lang="en-CA" sz="1200" dirty="0" smtClean="0">
                <a:latin typeface="Consolas" panose="020B0609020204030204" pitchFamily="49" charset="0"/>
                <a:cs typeface="Consolas" panose="020B0609020204030204" pitchFamily="49" charset="0"/>
              </a:rPr>
              <a:t>1111	f</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94954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65575</TotalTime>
  <Words>1361</Words>
  <Application>Microsoft Office PowerPoint</Application>
  <PresentationFormat>On-screen Show (4:3)</PresentationFormat>
  <Paragraphs>190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Main memory</vt:lpstr>
      <vt:lpstr>Outline</vt:lpstr>
      <vt:lpstr>Main memory</vt:lpstr>
      <vt:lpstr>Main memory</vt:lpstr>
      <vt:lpstr>Main memory</vt:lpstr>
      <vt:lpstr>Byte-addressable memory</vt:lpstr>
      <vt:lpstr>The byte</vt:lpstr>
      <vt:lpstr>Byte-addressable memory</vt:lpstr>
      <vt:lpstr>The byte</vt:lpstr>
      <vt:lpstr>Addresses</vt:lpstr>
      <vt:lpstr>Addresses</vt:lpstr>
      <vt:lpstr>Addresses</vt:lpstr>
      <vt:lpstr>Addresses</vt:lpstr>
      <vt:lpstr>Addresses</vt:lpstr>
      <vt:lpstr>Addresses</vt:lpstr>
      <vt:lpstr>Naming conventions</vt:lpstr>
      <vt:lpstr>Properties</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1270</cp:revision>
  <dcterms:created xsi:type="dcterms:W3CDTF">2009-09-11T23:00:44Z</dcterms:created>
  <dcterms:modified xsi:type="dcterms:W3CDTF">2018-10-05T13:12:47Z</dcterms:modified>
</cp:coreProperties>
</file>